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eg"/>
  <Override PartName="/ppt/media/image8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8.jpg" ContentType="image/jpeg"/>
  <Override PartName="/ppt/media/image29.jpg" ContentType="image/jpeg"/>
  <Override PartName="/ppt/media/image31.jpg" ContentType="image/jpeg"/>
  <Override PartName="/ppt/media/image34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51.jpg" ContentType="image/jpeg"/>
  <Override PartName="/ppt/media/image5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57" r:id="rId4"/>
    <p:sldId id="258" r:id="rId5"/>
    <p:sldId id="275" r:id="rId6"/>
    <p:sldId id="259" r:id="rId7"/>
    <p:sldId id="276" r:id="rId8"/>
    <p:sldId id="260" r:id="rId9"/>
    <p:sldId id="277" r:id="rId10"/>
    <p:sldId id="261" r:id="rId11"/>
    <p:sldId id="262" r:id="rId12"/>
    <p:sldId id="279" r:id="rId13"/>
    <p:sldId id="278" r:id="rId14"/>
    <p:sldId id="263" r:id="rId15"/>
    <p:sldId id="280" r:id="rId16"/>
    <p:sldId id="264" r:id="rId17"/>
    <p:sldId id="281" r:id="rId18"/>
    <p:sldId id="265" r:id="rId19"/>
    <p:sldId id="271" r:id="rId20"/>
    <p:sldId id="282" r:id="rId21"/>
    <p:sldId id="267" r:id="rId22"/>
    <p:sldId id="283" r:id="rId23"/>
    <p:sldId id="269" r:id="rId24"/>
    <p:sldId id="268" r:id="rId25"/>
    <p:sldId id="270" r:id="rId26"/>
    <p:sldId id="272" r:id="rId27"/>
    <p:sldId id="273" r:id="rId28"/>
    <p:sldId id="28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D60F3-A26D-4996-8DFA-C7624618222D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501D35-6FE8-445B-9B3F-2881C44218BE}">
      <dgm:prSet phldrT="[Text]" custT="1"/>
      <dgm:spPr/>
      <dgm:t>
        <a:bodyPr/>
        <a:lstStyle/>
        <a:p>
          <a:r>
            <a:rPr lang="sr-Cyrl-RS" sz="1400" b="1" dirty="0" smtClean="0"/>
            <a:t>Мама</a:t>
          </a:r>
          <a:endParaRPr lang="en-US" sz="1100" b="1" dirty="0"/>
        </a:p>
      </dgm:t>
    </dgm:pt>
    <dgm:pt modelId="{C95CBF6A-C9FA-45D0-97C7-5FBF7717F57C}" type="parTrans" cxnId="{8A7A87AC-4BA8-4149-824B-D7D85742D92E}">
      <dgm:prSet/>
      <dgm:spPr/>
      <dgm:t>
        <a:bodyPr/>
        <a:lstStyle/>
        <a:p>
          <a:endParaRPr lang="en-US"/>
        </a:p>
      </dgm:t>
    </dgm:pt>
    <dgm:pt modelId="{4A6F2D68-BFC4-41E0-8E17-59E6DB1DB34F}" type="sibTrans" cxnId="{8A7A87AC-4BA8-4149-824B-D7D85742D92E}">
      <dgm:prSet/>
      <dgm:spPr/>
      <dgm:t>
        <a:bodyPr/>
        <a:lstStyle/>
        <a:p>
          <a:endParaRPr lang="en-US"/>
        </a:p>
      </dgm:t>
    </dgm:pt>
    <dgm:pt modelId="{51F54CEA-FD32-41EE-A0E6-70874CDA2CD9}">
      <dgm:prSet phldrT="[Text]" custT="1"/>
      <dgm:spPr/>
      <dgm:t>
        <a:bodyPr/>
        <a:lstStyle/>
        <a:p>
          <a:r>
            <a:rPr lang="sr-Cyrl-RS" sz="1200" b="1" dirty="0" smtClean="0">
              <a:solidFill>
                <a:srgbClr val="C00000"/>
              </a:solidFill>
            </a:rPr>
            <a:t>Мааама</a:t>
          </a:r>
          <a:endParaRPr lang="en-US" sz="900" b="1" dirty="0">
            <a:solidFill>
              <a:srgbClr val="C00000"/>
            </a:solidFill>
          </a:endParaRPr>
        </a:p>
      </dgm:t>
    </dgm:pt>
    <dgm:pt modelId="{C9AC924D-C0C6-44D7-9F9A-5B8DDACEC492}" type="parTrans" cxnId="{E6F53919-5182-4767-817C-B2C651643C4A}">
      <dgm:prSet/>
      <dgm:spPr/>
      <dgm:t>
        <a:bodyPr/>
        <a:lstStyle/>
        <a:p>
          <a:endParaRPr lang="en-US"/>
        </a:p>
      </dgm:t>
    </dgm:pt>
    <dgm:pt modelId="{A7A24ADF-FD8D-4F9D-9AC5-6283E09C6CB4}" type="sibTrans" cxnId="{E6F53919-5182-4767-817C-B2C651643C4A}">
      <dgm:prSet/>
      <dgm:spPr/>
      <dgm:t>
        <a:bodyPr/>
        <a:lstStyle/>
        <a:p>
          <a:endParaRPr lang="en-US"/>
        </a:p>
      </dgm:t>
    </dgm:pt>
    <dgm:pt modelId="{ECCD2081-9C96-4ABE-886F-1979F33C9EE5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M</a:t>
          </a:r>
          <a:r>
            <a:rPr lang="sr-Cyrl-RS" sz="1100" b="1" dirty="0" smtClean="0">
              <a:solidFill>
                <a:schemeClr val="tx1"/>
              </a:solidFill>
            </a:rPr>
            <a:t>а - ма</a:t>
          </a:r>
          <a:endParaRPr lang="en-US" sz="1100" b="1" dirty="0">
            <a:solidFill>
              <a:schemeClr val="tx1"/>
            </a:solidFill>
          </a:endParaRPr>
        </a:p>
      </dgm:t>
    </dgm:pt>
    <dgm:pt modelId="{D7CB3210-752F-4A31-96ED-18CB45F2F674}" type="parTrans" cxnId="{65A741CD-E7C1-42B0-9C7A-CA72DD619935}">
      <dgm:prSet/>
      <dgm:spPr/>
      <dgm:t>
        <a:bodyPr/>
        <a:lstStyle/>
        <a:p>
          <a:endParaRPr lang="en-US"/>
        </a:p>
      </dgm:t>
    </dgm:pt>
    <dgm:pt modelId="{16269B15-1B80-4862-8F3D-B8B3DBB46033}" type="sibTrans" cxnId="{65A741CD-E7C1-42B0-9C7A-CA72DD619935}">
      <dgm:prSet/>
      <dgm:spPr/>
      <dgm:t>
        <a:bodyPr/>
        <a:lstStyle/>
        <a:p>
          <a:endParaRPr lang="en-US"/>
        </a:p>
      </dgm:t>
    </dgm:pt>
    <dgm:pt modelId="{113FACB4-7CFD-46B3-84AE-61AB4AB4B098}">
      <dgm:prSet phldrT="[Text]" custT="1"/>
      <dgm:spPr/>
      <dgm:t>
        <a:bodyPr/>
        <a:lstStyle/>
        <a:p>
          <a:r>
            <a:rPr lang="en-US" sz="1800" b="1" dirty="0" smtClean="0"/>
            <a:t>Ma</a:t>
          </a:r>
          <a:endParaRPr lang="en-US" sz="1050" b="1" dirty="0"/>
        </a:p>
      </dgm:t>
    </dgm:pt>
    <dgm:pt modelId="{D6911C64-CE02-4390-A624-C793381DC765}" type="parTrans" cxnId="{13679733-B9AC-4FAF-AA8F-DA7B96D3F763}">
      <dgm:prSet/>
      <dgm:spPr/>
      <dgm:t>
        <a:bodyPr/>
        <a:lstStyle/>
        <a:p>
          <a:endParaRPr lang="en-US"/>
        </a:p>
      </dgm:t>
    </dgm:pt>
    <dgm:pt modelId="{2B225D21-9B6D-4B34-A593-F88B9043928A}" type="sibTrans" cxnId="{13679733-B9AC-4FAF-AA8F-DA7B96D3F763}">
      <dgm:prSet/>
      <dgm:spPr/>
      <dgm:t>
        <a:bodyPr/>
        <a:lstStyle/>
        <a:p>
          <a:endParaRPr lang="en-US"/>
        </a:p>
      </dgm:t>
    </dgm:pt>
    <dgm:pt modelId="{AE69BD73-F63D-40F5-9B13-365008814CE1}" type="pres">
      <dgm:prSet presAssocID="{945D60F3-A26D-4996-8DFA-C7624618222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B0D602-F1E8-4491-95D7-2771CFA19149}" type="pres">
      <dgm:prSet presAssocID="{945D60F3-A26D-4996-8DFA-C7624618222D}" presName="comp1" presStyleCnt="0"/>
      <dgm:spPr/>
    </dgm:pt>
    <dgm:pt modelId="{52864F5F-0AA8-453E-94FA-9F58EED90C72}" type="pres">
      <dgm:prSet presAssocID="{945D60F3-A26D-4996-8DFA-C7624618222D}" presName="circle1" presStyleLbl="node1" presStyleIdx="0" presStyleCnt="4"/>
      <dgm:spPr/>
      <dgm:t>
        <a:bodyPr/>
        <a:lstStyle/>
        <a:p>
          <a:endParaRPr lang="en-US"/>
        </a:p>
      </dgm:t>
    </dgm:pt>
    <dgm:pt modelId="{0E25C4F1-34BE-4886-89B1-E6EB0637B152}" type="pres">
      <dgm:prSet presAssocID="{945D60F3-A26D-4996-8DFA-C7624618222D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69F4C-759F-4BBE-A8DA-03600CA96B3F}" type="pres">
      <dgm:prSet presAssocID="{945D60F3-A26D-4996-8DFA-C7624618222D}" presName="comp2" presStyleCnt="0"/>
      <dgm:spPr/>
    </dgm:pt>
    <dgm:pt modelId="{0C8C291C-1D98-49FB-9F33-175A19550900}" type="pres">
      <dgm:prSet presAssocID="{945D60F3-A26D-4996-8DFA-C7624618222D}" presName="circle2" presStyleLbl="node1" presStyleIdx="1" presStyleCnt="4"/>
      <dgm:spPr/>
      <dgm:t>
        <a:bodyPr/>
        <a:lstStyle/>
        <a:p>
          <a:endParaRPr lang="en-US"/>
        </a:p>
      </dgm:t>
    </dgm:pt>
    <dgm:pt modelId="{0B95F654-A889-49DC-9D19-4B03C7F0AD13}" type="pres">
      <dgm:prSet presAssocID="{945D60F3-A26D-4996-8DFA-C7624618222D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84436-F25F-4986-AF3E-0331C03370A8}" type="pres">
      <dgm:prSet presAssocID="{945D60F3-A26D-4996-8DFA-C7624618222D}" presName="comp3" presStyleCnt="0"/>
      <dgm:spPr/>
    </dgm:pt>
    <dgm:pt modelId="{5E99387C-1325-4118-B49B-83D5A12D118D}" type="pres">
      <dgm:prSet presAssocID="{945D60F3-A26D-4996-8DFA-C7624618222D}" presName="circle3" presStyleLbl="node1" presStyleIdx="2" presStyleCnt="4"/>
      <dgm:spPr/>
      <dgm:t>
        <a:bodyPr/>
        <a:lstStyle/>
        <a:p>
          <a:endParaRPr lang="en-US"/>
        </a:p>
      </dgm:t>
    </dgm:pt>
    <dgm:pt modelId="{66C2505E-8EBA-43BA-9F2E-846D4461906A}" type="pres">
      <dgm:prSet presAssocID="{945D60F3-A26D-4996-8DFA-C7624618222D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8733E7-1888-43E1-ACDB-5397F33099D6}" type="pres">
      <dgm:prSet presAssocID="{945D60F3-A26D-4996-8DFA-C7624618222D}" presName="comp4" presStyleCnt="0"/>
      <dgm:spPr/>
    </dgm:pt>
    <dgm:pt modelId="{8F628773-640E-4ACD-B5F6-258B8C2E6E6A}" type="pres">
      <dgm:prSet presAssocID="{945D60F3-A26D-4996-8DFA-C7624618222D}" presName="circle4" presStyleLbl="node1" presStyleIdx="3" presStyleCnt="4" custAng="0"/>
      <dgm:spPr/>
      <dgm:t>
        <a:bodyPr/>
        <a:lstStyle/>
        <a:p>
          <a:endParaRPr lang="en-US"/>
        </a:p>
      </dgm:t>
    </dgm:pt>
    <dgm:pt modelId="{21941387-23B3-45E5-9969-6DC6ADDE9B86}" type="pres">
      <dgm:prSet presAssocID="{945D60F3-A26D-4996-8DFA-C7624618222D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7E63F7-CE5F-4AE0-994B-5E32C40F2A92}" type="presOf" srcId="{945D60F3-A26D-4996-8DFA-C7624618222D}" destId="{AE69BD73-F63D-40F5-9B13-365008814CE1}" srcOrd="0" destOrd="0" presId="urn:microsoft.com/office/officeart/2005/8/layout/venn2"/>
    <dgm:cxn modelId="{F182F331-89DB-4FE5-8AA0-EF6AFDB12E4B}" type="presOf" srcId="{113FACB4-7CFD-46B3-84AE-61AB4AB4B098}" destId="{21941387-23B3-45E5-9969-6DC6ADDE9B86}" srcOrd="1" destOrd="0" presId="urn:microsoft.com/office/officeart/2005/8/layout/venn2"/>
    <dgm:cxn modelId="{C388D8FA-5B55-42DD-9754-E3D64B2AE1CC}" type="presOf" srcId="{ECCD2081-9C96-4ABE-886F-1979F33C9EE5}" destId="{66C2505E-8EBA-43BA-9F2E-846D4461906A}" srcOrd="1" destOrd="0" presId="urn:microsoft.com/office/officeart/2005/8/layout/venn2"/>
    <dgm:cxn modelId="{13679733-B9AC-4FAF-AA8F-DA7B96D3F763}" srcId="{945D60F3-A26D-4996-8DFA-C7624618222D}" destId="{113FACB4-7CFD-46B3-84AE-61AB4AB4B098}" srcOrd="3" destOrd="0" parTransId="{D6911C64-CE02-4390-A624-C793381DC765}" sibTransId="{2B225D21-9B6D-4B34-A593-F88B9043928A}"/>
    <dgm:cxn modelId="{E9986CEB-08FA-42BB-80A2-24DC3695118C}" type="presOf" srcId="{94501D35-6FE8-445B-9B3F-2881C44218BE}" destId="{0E25C4F1-34BE-4886-89B1-E6EB0637B152}" srcOrd="1" destOrd="0" presId="urn:microsoft.com/office/officeart/2005/8/layout/venn2"/>
    <dgm:cxn modelId="{813D8FE1-F526-46F2-A3C3-E011EC96A403}" type="presOf" srcId="{113FACB4-7CFD-46B3-84AE-61AB4AB4B098}" destId="{8F628773-640E-4ACD-B5F6-258B8C2E6E6A}" srcOrd="0" destOrd="0" presId="urn:microsoft.com/office/officeart/2005/8/layout/venn2"/>
    <dgm:cxn modelId="{97CD008E-9779-4F18-8F3D-F844D9D91BE5}" type="presOf" srcId="{51F54CEA-FD32-41EE-A0E6-70874CDA2CD9}" destId="{0C8C291C-1D98-49FB-9F33-175A19550900}" srcOrd="0" destOrd="0" presId="urn:microsoft.com/office/officeart/2005/8/layout/venn2"/>
    <dgm:cxn modelId="{44484C79-1E94-4CC1-9D75-227E5FFC6B4A}" type="presOf" srcId="{51F54CEA-FD32-41EE-A0E6-70874CDA2CD9}" destId="{0B95F654-A889-49DC-9D19-4B03C7F0AD13}" srcOrd="1" destOrd="0" presId="urn:microsoft.com/office/officeart/2005/8/layout/venn2"/>
    <dgm:cxn modelId="{8A7A87AC-4BA8-4149-824B-D7D85742D92E}" srcId="{945D60F3-A26D-4996-8DFA-C7624618222D}" destId="{94501D35-6FE8-445B-9B3F-2881C44218BE}" srcOrd="0" destOrd="0" parTransId="{C95CBF6A-C9FA-45D0-97C7-5FBF7717F57C}" sibTransId="{4A6F2D68-BFC4-41E0-8E17-59E6DB1DB34F}"/>
    <dgm:cxn modelId="{AAE8B553-27D6-46D3-BA87-5082A19CDF49}" type="presOf" srcId="{94501D35-6FE8-445B-9B3F-2881C44218BE}" destId="{52864F5F-0AA8-453E-94FA-9F58EED90C72}" srcOrd="0" destOrd="0" presId="urn:microsoft.com/office/officeart/2005/8/layout/venn2"/>
    <dgm:cxn modelId="{65A741CD-E7C1-42B0-9C7A-CA72DD619935}" srcId="{945D60F3-A26D-4996-8DFA-C7624618222D}" destId="{ECCD2081-9C96-4ABE-886F-1979F33C9EE5}" srcOrd="2" destOrd="0" parTransId="{D7CB3210-752F-4A31-96ED-18CB45F2F674}" sibTransId="{16269B15-1B80-4862-8F3D-B8B3DBB46033}"/>
    <dgm:cxn modelId="{C114A8C6-127D-43FC-AFE5-2D6768A44660}" type="presOf" srcId="{ECCD2081-9C96-4ABE-886F-1979F33C9EE5}" destId="{5E99387C-1325-4118-B49B-83D5A12D118D}" srcOrd="0" destOrd="0" presId="urn:microsoft.com/office/officeart/2005/8/layout/venn2"/>
    <dgm:cxn modelId="{E6F53919-5182-4767-817C-B2C651643C4A}" srcId="{945D60F3-A26D-4996-8DFA-C7624618222D}" destId="{51F54CEA-FD32-41EE-A0E6-70874CDA2CD9}" srcOrd="1" destOrd="0" parTransId="{C9AC924D-C0C6-44D7-9F9A-5B8DDACEC492}" sibTransId="{A7A24ADF-FD8D-4F9D-9AC5-6283E09C6CB4}"/>
    <dgm:cxn modelId="{A9FB7241-2057-4416-B6B8-F16A1661C56E}" type="presParOf" srcId="{AE69BD73-F63D-40F5-9B13-365008814CE1}" destId="{39B0D602-F1E8-4491-95D7-2771CFA19149}" srcOrd="0" destOrd="0" presId="urn:microsoft.com/office/officeart/2005/8/layout/venn2"/>
    <dgm:cxn modelId="{DDBD14EA-50E2-4723-AE64-B424272C7713}" type="presParOf" srcId="{39B0D602-F1E8-4491-95D7-2771CFA19149}" destId="{52864F5F-0AA8-453E-94FA-9F58EED90C72}" srcOrd="0" destOrd="0" presId="urn:microsoft.com/office/officeart/2005/8/layout/venn2"/>
    <dgm:cxn modelId="{A9414E90-114E-4362-BF90-9DEB559C6D05}" type="presParOf" srcId="{39B0D602-F1E8-4491-95D7-2771CFA19149}" destId="{0E25C4F1-34BE-4886-89B1-E6EB0637B152}" srcOrd="1" destOrd="0" presId="urn:microsoft.com/office/officeart/2005/8/layout/venn2"/>
    <dgm:cxn modelId="{F77969D4-F74A-4726-9E64-6A842BC245E6}" type="presParOf" srcId="{AE69BD73-F63D-40F5-9B13-365008814CE1}" destId="{10B69F4C-759F-4BBE-A8DA-03600CA96B3F}" srcOrd="1" destOrd="0" presId="urn:microsoft.com/office/officeart/2005/8/layout/venn2"/>
    <dgm:cxn modelId="{FFF6ED3D-9E6D-4AF8-A82E-B5FA2AE00086}" type="presParOf" srcId="{10B69F4C-759F-4BBE-A8DA-03600CA96B3F}" destId="{0C8C291C-1D98-49FB-9F33-175A19550900}" srcOrd="0" destOrd="0" presId="urn:microsoft.com/office/officeart/2005/8/layout/venn2"/>
    <dgm:cxn modelId="{2A7A0BE2-4566-4E15-85EF-0EAED20E01DB}" type="presParOf" srcId="{10B69F4C-759F-4BBE-A8DA-03600CA96B3F}" destId="{0B95F654-A889-49DC-9D19-4B03C7F0AD13}" srcOrd="1" destOrd="0" presId="urn:microsoft.com/office/officeart/2005/8/layout/venn2"/>
    <dgm:cxn modelId="{B016A6D4-DF01-4929-BE7F-F596BCF8CA79}" type="presParOf" srcId="{AE69BD73-F63D-40F5-9B13-365008814CE1}" destId="{31384436-F25F-4986-AF3E-0331C03370A8}" srcOrd="2" destOrd="0" presId="urn:microsoft.com/office/officeart/2005/8/layout/venn2"/>
    <dgm:cxn modelId="{840C4E07-CD23-4684-BD73-978FC6E46F05}" type="presParOf" srcId="{31384436-F25F-4986-AF3E-0331C03370A8}" destId="{5E99387C-1325-4118-B49B-83D5A12D118D}" srcOrd="0" destOrd="0" presId="urn:microsoft.com/office/officeart/2005/8/layout/venn2"/>
    <dgm:cxn modelId="{8549107B-942D-4E10-9A34-CF8CDB0B53BF}" type="presParOf" srcId="{31384436-F25F-4986-AF3E-0331C03370A8}" destId="{66C2505E-8EBA-43BA-9F2E-846D4461906A}" srcOrd="1" destOrd="0" presId="urn:microsoft.com/office/officeart/2005/8/layout/venn2"/>
    <dgm:cxn modelId="{9C7FB789-28E1-405D-B41B-FBCF6839E4BB}" type="presParOf" srcId="{AE69BD73-F63D-40F5-9B13-365008814CE1}" destId="{808733E7-1888-43E1-ACDB-5397F33099D6}" srcOrd="3" destOrd="0" presId="urn:microsoft.com/office/officeart/2005/8/layout/venn2"/>
    <dgm:cxn modelId="{3875EE35-6E85-4D41-8EE8-91C5F60AF9D6}" type="presParOf" srcId="{808733E7-1888-43E1-ACDB-5397F33099D6}" destId="{8F628773-640E-4ACD-B5F6-258B8C2E6E6A}" srcOrd="0" destOrd="0" presId="urn:microsoft.com/office/officeart/2005/8/layout/venn2"/>
    <dgm:cxn modelId="{EA81D060-B8D7-495F-9FC3-1CA1A5220C9E}" type="presParOf" srcId="{808733E7-1888-43E1-ACDB-5397F33099D6}" destId="{21941387-23B3-45E5-9969-6DC6ADDE9B8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64F5F-0AA8-453E-94FA-9F58EED90C72}">
      <dsp:nvSpPr>
        <dsp:cNvPr id="0" name=""/>
        <dsp:cNvSpPr/>
      </dsp:nvSpPr>
      <dsp:spPr>
        <a:xfrm>
          <a:off x="694430" y="0"/>
          <a:ext cx="2582638" cy="25826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 smtClean="0"/>
            <a:t>Мама</a:t>
          </a:r>
          <a:endParaRPr lang="en-US" sz="1100" b="1" kern="1200" dirty="0"/>
        </a:p>
      </dsp:txBody>
      <dsp:txXfrm>
        <a:off x="1624696" y="129131"/>
        <a:ext cx="722105" cy="387395"/>
      </dsp:txXfrm>
    </dsp:sp>
    <dsp:sp modelId="{0C8C291C-1D98-49FB-9F33-175A19550900}">
      <dsp:nvSpPr>
        <dsp:cNvPr id="0" name=""/>
        <dsp:cNvSpPr/>
      </dsp:nvSpPr>
      <dsp:spPr>
        <a:xfrm>
          <a:off x="952693" y="516527"/>
          <a:ext cx="2066110" cy="20661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b="1" kern="1200" dirty="0" smtClean="0">
              <a:solidFill>
                <a:srgbClr val="C00000"/>
              </a:solidFill>
            </a:rPr>
            <a:t>Мааама</a:t>
          </a:r>
          <a:endParaRPr lang="en-US" sz="900" b="1" kern="1200" dirty="0">
            <a:solidFill>
              <a:srgbClr val="C00000"/>
            </a:solidFill>
          </a:endParaRPr>
        </a:p>
      </dsp:txBody>
      <dsp:txXfrm>
        <a:off x="1624696" y="640494"/>
        <a:ext cx="722105" cy="371899"/>
      </dsp:txXfrm>
    </dsp:sp>
    <dsp:sp modelId="{5E99387C-1325-4118-B49B-83D5A12D118D}">
      <dsp:nvSpPr>
        <dsp:cNvPr id="0" name=""/>
        <dsp:cNvSpPr/>
      </dsp:nvSpPr>
      <dsp:spPr>
        <a:xfrm>
          <a:off x="1210957" y="1033055"/>
          <a:ext cx="1549582" cy="15495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M</a:t>
          </a:r>
          <a:r>
            <a:rPr lang="sr-Cyrl-RS" sz="1100" b="1" kern="1200" dirty="0" smtClean="0">
              <a:solidFill>
                <a:schemeClr val="tx1"/>
              </a:solidFill>
            </a:rPr>
            <a:t>а - ма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1624696" y="1149273"/>
        <a:ext cx="722105" cy="348656"/>
      </dsp:txXfrm>
    </dsp:sp>
    <dsp:sp modelId="{8F628773-640E-4ACD-B5F6-258B8C2E6E6A}">
      <dsp:nvSpPr>
        <dsp:cNvPr id="0" name=""/>
        <dsp:cNvSpPr/>
      </dsp:nvSpPr>
      <dsp:spPr>
        <a:xfrm>
          <a:off x="1469221" y="1549582"/>
          <a:ext cx="1033055" cy="103305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</a:t>
          </a:r>
          <a:endParaRPr lang="en-US" sz="1050" b="1" kern="1200" dirty="0"/>
        </a:p>
      </dsp:txBody>
      <dsp:txXfrm>
        <a:off x="1620508" y="1807846"/>
        <a:ext cx="730480" cy="51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66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01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17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478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3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35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5123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764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95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589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CA93D-CA32-406C-B645-B8D1F7E8B457}" type="datetimeFigureOut">
              <a:rPr lang="sr-Latn-RS" smtClean="0"/>
              <a:t>7.12.2020.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2B89-8591-43E1-9274-E05A264A6F0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899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fif"/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f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freedigitalphotos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unsplash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03" y="51517"/>
            <a:ext cx="9144000" cy="1968351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RAZVOJNE KARAKTERISTIKE DECE U 1. GODINI ŽIVOTA I ZNAČAJ RANE STIMULACIJE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45" y="2671130"/>
            <a:ext cx="3436150" cy="2981811"/>
          </a:xfrm>
          <a:prstGeom prst="rect">
            <a:avLst/>
          </a:prstGeom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4558352" y="5839348"/>
            <a:ext cx="2879678" cy="4398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r-Latn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27463" y="6292820"/>
            <a:ext cx="6746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 smtClean="0"/>
              <a:t>Programski zadatak Posebnog programa u oblasti javnog zdravlja za APV u 2020. godini: </a:t>
            </a:r>
            <a:endParaRPr lang="sr-Cyrl-RS" altLang="en-US" sz="1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 smtClean="0"/>
              <a:t>Unapređenje zdravstvene pismenosti populacije - </a:t>
            </a:r>
            <a:r>
              <a:rPr lang="en-US" altLang="en-US" sz="1200" b="1" dirty="0" smtClean="0"/>
              <a:t>„</a:t>
            </a:r>
            <a:r>
              <a:rPr lang="sr-Latn-RS" altLang="en-US" sz="1200" b="1" dirty="0" smtClean="0"/>
              <a:t>Znanjem do zdravih izbora</a:t>
            </a:r>
            <a:r>
              <a:rPr lang="en-US" altLang="en-US" sz="1200" b="1" dirty="0" smtClean="0"/>
              <a:t>“ </a:t>
            </a:r>
            <a:endParaRPr lang="en-US" alt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3812" y="1934535"/>
            <a:ext cx="411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/>
              <a:t>Prof. dr Aleksandra Mikov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394510" y="5452886"/>
            <a:ext cx="1744717" cy="1348604"/>
            <a:chOff x="10394510" y="5452886"/>
            <a:chExt cx="1744717" cy="13486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5"/>
            <a:stretch/>
          </p:blipFill>
          <p:spPr>
            <a:xfrm>
              <a:off x="10499834" y="5737123"/>
              <a:ext cx="1639393" cy="10643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394510" y="5452886"/>
              <a:ext cx="174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за јавно здравље Војводине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228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u 3. mesecu života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66" y="1335009"/>
            <a:ext cx="11394121" cy="5191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Opšte napomene: 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Beba više nije plašljiva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Sa 3 meseca postepeno uči da razlikkuje bliske osobe od stranih osoba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dgovara na promene zvukova: negoduje kod grubih i niskih, a raduje se poznatim zvukovima.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Reaguje na poznate, prijatne situacije, npr. 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ranjenje, pričanje, kupanje...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leđima: 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Šake su uglavnom ispred lica – beba „plete“ rukama, stavlja ruke u usta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Sa obe ruke hvata predmet koji mu se postavlja ispred lica i stavlja ga u ustau usta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Najčešće su obe noge savijene ispred tela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stomaku: </a:t>
            </a:r>
            <a:endParaRPr lang="sr-Latn-RS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slanja se na laktove i karlicu</a:t>
            </a:r>
          </a:p>
          <a:p>
            <a:pPr lvl="0">
              <a:spcBef>
                <a:spcPts val="0"/>
              </a:spcBef>
            </a:pP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otivisano diže i okreće glavu</a:t>
            </a:r>
            <a:r>
              <a:rPr lang="sr-Cyrl-C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732" y="4557480"/>
            <a:ext cx="3197629" cy="23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28" y="832247"/>
            <a:ext cx="11606763" cy="4773640"/>
          </a:xfrm>
        </p:spPr>
        <p:txBody>
          <a:bodyPr>
            <a:normAutofit/>
          </a:bodyPr>
          <a:lstStyle/>
          <a:p>
            <a:pPr lvl="0"/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mogućite detetu da dodirom oseti različite kvalitete predmeta (meko-tvrdo, hrapavo-glatko, toplo-hladno). Pod nadzorom roditelja dozvoliti bebi da stavlja različite predmete u usta.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dalje bebu stavljajte što češće na stomak kada je budna, da biste stimulisali odizanje glave od podloge (možete koristiti muzičke igračke za stimulaciju, kotrljanje šarene lopte i sl).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304" y="4191815"/>
            <a:ext cx="3812515" cy="266618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028" y="24509"/>
            <a:ext cx="11456639" cy="835302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aveti za stimulaciju bebe u 3.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71" y="453432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075" y="441720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4573" r="8984" b="4861"/>
          <a:stretch/>
        </p:blipFill>
        <p:spPr>
          <a:xfrm>
            <a:off x="5522571" y="4417207"/>
            <a:ext cx="768445" cy="754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1" y="4221444"/>
            <a:ext cx="2334425" cy="233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73" y="1052353"/>
            <a:ext cx="11152031" cy="5277715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Porazgovarajte sa svojim pedijatrom ili dečijim fizijatrom, ako dete:</a:t>
            </a:r>
          </a:p>
          <a:p>
            <a:pPr lvl="1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stavlja šake u usta, </a:t>
            </a:r>
          </a:p>
          <a:p>
            <a:pPr lvl="1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toku igre sa šakama stalno drži noge opružene ili je još uvek plašljivo, </a:t>
            </a:r>
          </a:p>
          <a:p>
            <a:pPr lvl="1"/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talno plaće na stomaku ili se lako prevrće sa stomaka na leđa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upostavlja kontakt očima sa bliskim osobama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prati predmet pogledom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r-Latn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prija ljuljanje ili zagrljaj. </a:t>
            </a:r>
            <a:endParaRPr lang="sr-Cyrl-R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082" y="4999481"/>
            <a:ext cx="2914918" cy="2038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9339" y="344467"/>
            <a:ext cx="9222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roditelje beba u 3. mesecu</a:t>
            </a:r>
          </a:p>
        </p:txBody>
      </p:sp>
    </p:spTree>
    <p:extLst>
      <p:ext uri="{BB962C8B-B14F-4D97-AF65-F5344CB8AC3E}">
        <p14:creationId xmlns:p14="http://schemas.microsoft.com/office/powerpoint/2010/main" val="69624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92461"/>
            <a:ext cx="9144000" cy="2387600"/>
          </a:xfrm>
        </p:spPr>
        <p:txBody>
          <a:bodyPr>
            <a:noAutofit/>
          </a:bodyPr>
          <a:lstStyle/>
          <a:p>
            <a:r>
              <a:rPr lang="sr-Latn-R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RAZVOJNE KARAKTERISTIKE DECE I ZNAČAJ RANE STIMULACIJE</a:t>
            </a: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742" y="2732522"/>
            <a:ext cx="10848833" cy="1252625"/>
          </a:xfrm>
        </p:spPr>
        <p:txBody>
          <a:bodyPr>
            <a:noAutofit/>
          </a:bodyPr>
          <a:lstStyle/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Faze razvoja sa savetima za stimulaciju pravilnog razvoja uz čiju pomoć roditelji mogu prepoznati i zbeđi nepravilna držanja kod svoje dece, rano potražiti pomoć i stimulisati psihosocijalni razvoj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143" y="46696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DETETA U PERIODU</a:t>
            </a: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CS" sz="4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</a:t>
            </a: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sr-Latn-R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ESECI ŽIVOTA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2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5" y="11910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r-Cyrl-C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r-Latn-R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možete da očekujete od bebe u 6. mesecu života</a:t>
            </a:r>
            <a:r>
              <a:rPr lang="sr-Cyrl-C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18" y="1444672"/>
            <a:ext cx="11080482" cy="5269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 leđima:</a:t>
            </a:r>
            <a:endParaRPr lang="sr-Cyrl-R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Spontano odgovara i smeši se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raži kontakt sa bliskim osobama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javlja se strah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od nepoznatih osoba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Gornji deo tela leži simetrično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Leži na lešima stabilno pri čemu su ruke i noge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blago savijene i često u vazduhu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Rukama dodiruje stopala i pokušava da ih stavi u usta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Krajem 4. meseca hvata igračku onom rukoom sa koje strane mu je pružamo, dok na kraju 6. meseca, pored toga, predmet ponuđen sa leve strane hvata desnom rukom i obrnuto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ada uhvati predmet, odmah ga stavlja u usta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Pokušava / uspeva da se okrene sa stomaka na leđa i obrnuto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686" y="1657717"/>
            <a:ext cx="3811425" cy="251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21" y="119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možete da očekujete od bebe u 6. mesecu života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70" y="1342883"/>
            <a:ext cx="11364052" cy="26832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stomaku: 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slanja se preko opruženih laktova na otvorene šake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ičmeni stub je opružen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Cyrl-C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arlica i bedra su na podlozi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70" y="4252557"/>
            <a:ext cx="2955449" cy="2283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82" y="4252557"/>
            <a:ext cx="3240636" cy="221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24" y="4252557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6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45" y="159064"/>
            <a:ext cx="10515600" cy="755338"/>
          </a:xfrm>
        </p:spPr>
        <p:txBody>
          <a:bodyPr>
            <a:no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6.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718" y="1168677"/>
            <a:ext cx="1212956" cy="1212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034" y="4696178"/>
            <a:ext cx="3248640" cy="2161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68" y="801111"/>
            <a:ext cx="2089251" cy="1878311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68453" y="1038580"/>
            <a:ext cx="7624333" cy="5512345"/>
          </a:xfrm>
        </p:spPr>
        <p:txBody>
          <a:bodyPr>
            <a:normAutofit/>
          </a:bodyPr>
          <a:lstStyle/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U uzrastu od 4. meseca preko kreveca okačite igračku na visini na kojoj beba može da je dohvati i gra se sa njom.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sr-Latn-R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d igračaka možete koristiti mekane lopte manje veličine, tako da beba pri hvatanju mora da otvori obe šake, a palčevi da budu izvan; možete koristiti i tanke platične tj. gumene igračke (od zdravstveno bezbednih materijala) koje beba može lako da uhvati i stavi u usta.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endParaRPr lang="sr-Latn-R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Postavite ogledalo ispred bebe tako da u položaju na stomaku može da vidi svoj odraz.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16623" b="42187"/>
          <a:stretch/>
        </p:blipFill>
        <p:spPr>
          <a:xfrm>
            <a:off x="8557825" y="2732189"/>
            <a:ext cx="2752905" cy="19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1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2"/>
            <a:ext cx="7883977" cy="594359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sr-Latn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POSTAVLJAJTE BEBU DA SEDI, NITI U ŠETALICU.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Dozvoljen je polusedeći stav (od 5. meseca) od oko 45 stepeni, iz koga beba treba aktivno da se postavi u sedeći stav uz pomoć svojih ruku, ali kada se umori mora imati mogućnost da se vrati u polusedeći stav i odmori se: svako stavljanje u forsirani sedeći ili stojeći stav smanjuje  detetu trening stomačnih mišića i bez potrebe vrši pritisak na kičmu. </a:t>
            </a:r>
            <a:endParaRPr lang="sr-Cyrl-C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NAJVEĆI DEO DANA BEBA TREBA DA PROVODI POD NADZOROM, NA ČISTOM PATOSU, NA TOPLOM ĆEBETU, MEKOJ PROSTIRCI ILI „OGRADICI“</a:t>
            </a:r>
            <a:r>
              <a:rPr lang="sr-Cyrl-C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kako bi otkrivala nove aktivnosti, a i uvežbavala one koje već izvodi.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045" y="159064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6.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580" y="1173858"/>
            <a:ext cx="1970000" cy="197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70" y="3247609"/>
            <a:ext cx="1729310" cy="1729310"/>
          </a:xfrm>
          <a:prstGeom prst="rect">
            <a:avLst/>
          </a:prstGeom>
        </p:spPr>
      </p:pic>
      <p:sp>
        <p:nvSpPr>
          <p:cNvPr id="22" name="Multiply 21"/>
          <p:cNvSpPr/>
          <p:nvPr/>
        </p:nvSpPr>
        <p:spPr>
          <a:xfrm>
            <a:off x="10509326" y="1718590"/>
            <a:ext cx="969587" cy="880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-Shape 22"/>
          <p:cNvSpPr/>
          <p:nvPr/>
        </p:nvSpPr>
        <p:spPr>
          <a:xfrm rot="18547331">
            <a:off x="10637977" y="3955483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/>
        </p:nvSpPr>
        <p:spPr>
          <a:xfrm rot="18547331">
            <a:off x="11327428" y="5854412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447" y="5187114"/>
            <a:ext cx="1670886" cy="167088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81" y="5164386"/>
            <a:ext cx="1693614" cy="169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7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30" y="1530256"/>
            <a:ext cx="8000047" cy="5028587"/>
          </a:xfrm>
        </p:spPr>
        <p:txBody>
          <a:bodyPr>
            <a:noAutofit/>
          </a:bodyPr>
          <a:lstStyle/>
          <a:p>
            <a:pPr lvl="0"/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položaju na leđima,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želji da dohvati igračku, </a:t>
            </a:r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glavu gura nazad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ne može da je uhvati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Predmete prihvata često jednom rukom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dok je druga stisnuta u pesnicu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Pri otvaranju šake, uvek drži </a:t>
            </a:r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palčeve unutra</a:t>
            </a:r>
            <a:endParaRPr lang="sr-Latn-R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položaju na stomaku povlači ruke savijene u laktovima i ramena u nazad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CS" sz="32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 okreće glavu motivisano</a:t>
            </a:r>
            <a:r>
              <a:rPr lang="sr-Cyrl-C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240" y="-2210"/>
            <a:ext cx="11988799" cy="1325563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roditelje bebe u 6 m.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Porazgovarajte </a:t>
            </a:r>
            <a:r>
              <a:rPr lang="sr-Latn-R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sa svojim </a:t>
            </a:r>
            <a:r>
              <a:rPr lang="sr-Latn-R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pedijatrom </a:t>
            </a:r>
            <a:r>
              <a:rPr lang="sr-Latn-R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sr-Latn-RS" sz="3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dečjim fizijatrom, 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sr-Cyrl-CS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23" y="2396851"/>
            <a:ext cx="22479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1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37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krajem 9. meseca života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900" y="1192221"/>
            <a:ext cx="11532358" cy="54917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dgovara odraslima, igra se oponašajućih igara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Ponavlja slogove „da-da“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Pokazuje razumevanje čestih reči, npr. „mama“, „hrana“, „ne“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Reaguje na odlazak roditelja i smiruje se nakon njihovog povratka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STOMAKU</a:t>
            </a:r>
            <a:r>
              <a:rPr lang="sr-Cyrl-R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reće se sa stomaka na leđa i obrnuto. Oslanja se na šake i kolena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Na savijenim podlakticama beba na laktovima povlači telo u stranu i napred, „baulja“, noge malo učestvuju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Zauzima četvoronožni položaj – klati se napred – nazad, pokušava da puzi unazad što je normalno u ovoj fazi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Puzi sa reciprocitetom (naizmenično pokretanje suprotnih udova, desna ruka – leva noga i obrnuto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r-Latn-R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92461"/>
            <a:ext cx="9144000" cy="2387600"/>
          </a:xfrm>
        </p:spPr>
        <p:txBody>
          <a:bodyPr>
            <a:noAutofit/>
          </a:bodyPr>
          <a:lstStyle/>
          <a:p>
            <a:r>
              <a:rPr lang="sr-Latn-R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RAZVOJNE KARAKTERISTIKE DECE I ZNAČAJ RANE STIMULACIJE</a:t>
            </a:r>
            <a:endParaRPr lang="sr-Latn-R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79143" y="45604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DETETA U PRVIH </a:t>
            </a:r>
            <a:r>
              <a:rPr lang="sr-Cyrl-CS" sz="5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r-Cyrl-C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</a:t>
            </a:r>
            <a:r>
              <a:rPr lang="sr-Latn-R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ESECI ŽIVOTA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58902" y="2798417"/>
            <a:ext cx="10635841" cy="1252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Faze razvoja sa savetima za stimulaciju pravilnog razvoja uz čiju pomoć roditelji mogu prepoznati i izbeći nepravilna držanja kod svoje dece, rano potražiti pomoć i stimulisati psihosocijalni razvoj.</a:t>
            </a:r>
            <a:endParaRPr lang="sr-Latn-R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96" y="1786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krajem 9. meseca života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8" y="1126901"/>
            <a:ext cx="8129679" cy="57310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Latn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LEĐIMA</a:t>
            </a:r>
            <a:r>
              <a:rPr lang="sr-Cyrl-R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Cyrl-R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 leđa se okreće na bok, igra se na boku i pokušava da sedi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Ispušta predmet i prati ga pogledom, premešta predmete iz ruke u ruku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Može da sedi samostalno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sr-Cyrl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Počinje da hvata koristeći palac i kažiprst kao pincetu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93" y="4310553"/>
            <a:ext cx="3507359" cy="1964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393" y="1953445"/>
            <a:ext cx="3507359" cy="20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7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675" y="1155553"/>
            <a:ext cx="9736096" cy="5702447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Napravite valjak i stavljajte bebu potrbuške preko valjka da bi na taj način stimulisali četvoronožni stav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Opremite prostor raznovrsnim igračkama i muzikom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Podstičite dete na igre skrivalice, istraživanje okoline, imitiranje;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Dok je beba na patosu i ima dovoljno prostora, postavite igračku dalje od nje i stimulišite je da dođe sama po igračku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I dalje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NEMOJTE BEBU PRISILJAVATI DA SEDI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(OSIM AKO NIJE SAMA USVOJILA SEDEĆI STAV). Sedeći stav podrazumeva da se beba sama postavi u ovaj položaj, sedi stabilno uz ravna leđa tj. Ne savija se unapred i zna da koristi svoje ruke pri padanju unapred ili sa strane!!!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NEMOJTE BEBU STAVLJATI U ŠETALICU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– ovim nećete ubrzati njen razvoj nego ćete uticati da se beba nepravilno razvija ne koristeći svoje potencijale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045" y="159064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9.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0" y="865293"/>
            <a:ext cx="2247900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3" b="25864"/>
          <a:stretch/>
        </p:blipFill>
        <p:spPr>
          <a:xfrm rot="619146">
            <a:off x="9767082" y="5644055"/>
            <a:ext cx="2143125" cy="1093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082" y="302421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35" y="1721526"/>
            <a:ext cx="11670417" cy="4960883"/>
          </a:xfrm>
        </p:spPr>
        <p:txBody>
          <a:bodyPr>
            <a:noAutofit/>
          </a:bodyPr>
          <a:lstStyle/>
          <a:p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izrastu od 9 meseci dete </a:t>
            </a:r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može samostalno da sedi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raće vreme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koristi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svoje </a:t>
            </a:r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ruke pri padanju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unapred ili sa strane kada se nalazi u sedećem stavu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pokušava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da se postavi </a:t>
            </a:r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ćetvoronožni stav,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noge su pretežno ispružene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sitne predmete</a:t>
            </a:r>
            <a:r>
              <a:rPr 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npr. mrvice hleba, keksa...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pokušava da uhvati celom šakom,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da pritom ne izdvaja palac i kažiprst;</a:t>
            </a:r>
            <a:endParaRPr 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ispušta glasove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da joj se obraćate i </a:t>
            </a:r>
            <a:r>
              <a:rPr lang="sr-Latn-RS" sz="3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 kontakt očima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592" y="11438"/>
            <a:ext cx="11988799" cy="1325563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roditelje bebe u 9. m.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Porazgovarajte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sa svojim </a:t>
            </a: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pedijatrom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dečjim fizijatrom, 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3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82" y="1141571"/>
            <a:ext cx="11460102" cy="56959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Govori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dnu reč sa značenjem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Pokazuje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rukom predmet ili osobu, pokazuje „pa-pa“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reči (npr.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ama, tata, sestra, lopta, igračka,                                  dođi, uzmi, stani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Spontano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raži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podeli zadovoljstvo sa poznatim                     osobama (privija se uz roditelja, ljubi ga, zajedno proučavaju igračku)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Stavlja i vadi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predmet iz posudice;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Posmatra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како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predmeti i igračke funkcionišu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(ок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retanje točkova, paljenje svetla, kako zvoni zvonce)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risti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prstima prilikom hranjenja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pravim leđima</a:t>
            </a:r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sr-Cyrl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Puzi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reciprocitetom (leva ruka – desna noga i obrnuto);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rajem 10. meseca diže se u </a:t>
            </a:r>
            <a:r>
              <a:rPr lang="sr-Latn-R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Latn-R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lečeći 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3567146"/>
              </p:ext>
            </p:extLst>
          </p:nvPr>
        </p:nvGraphicFramePr>
        <p:xfrm>
          <a:off x="8557147" y="761064"/>
          <a:ext cx="3971498" cy="2582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21" y="23574"/>
            <a:ext cx="10515600" cy="1215292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u 12. mesecu života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32" y="1444672"/>
            <a:ext cx="10515600" cy="5885645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 iskorak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dnom nogom i povlači se u stojeći stav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rajem 11. meseca </a:t>
            </a:r>
            <a:r>
              <a:rPr lang="sr-Latn-R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 prve korake u stranu,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že da hoda bočno premeštajući težinu tela sa noge na nogu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Postepeno oslobađa jednu ruku i </a:t>
            </a:r>
            <a:r>
              <a:rPr lang="sr-Latn-R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uvežbava stajanje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rajem 12. meseca </a:t>
            </a:r>
            <a:r>
              <a:rPr lang="sr-Latn-R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stoji slobodno, pravi prve korake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Razvoj samostalnog hoda je vrlo individualan, i ukoliko dete radi sve što je do sada navedeno, prohodavanje može da traje do 15. meseci života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ko prvog rođendana većina dece pokušava da samostalno hoda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5003" y="3892351"/>
            <a:ext cx="1846997" cy="296564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05121" y="1191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u 12. mesecu života</a:t>
            </a:r>
            <a:r>
              <a:rPr lang="sr-Cyrl-C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61" y="933382"/>
            <a:ext cx="9577887" cy="5870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Reagujte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glasove deteta i delite sa njim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interesovanja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Razgovarajte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detetom, čitajte mu priče, imenujte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stvari i predmete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hrabrite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 jede prstima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Pustite </a:t>
            </a:r>
            <a:r>
              <a:rPr lang="sr-Latn-RS" sz="2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da i dalje samo poseda i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 pokušava da se postavi u stojeći stav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Nemojte </a:t>
            </a:r>
            <a:r>
              <a:rPr lang="sr-Latn-RS" sz="25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voditi za ruke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је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 mu na taj način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remetite ravnotežu i otežavate prohodavanje;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Nemojte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detetu </a:t>
            </a:r>
            <a:r>
              <a:rPr lang="ru-RU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buvati cipele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kada je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kući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је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r je hodanje bosim nogama za stopalo najzdravije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                              Та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ko će stopala imati direktan kontakt sa podom i mišići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stopala će ojačati. Dovoljne su čarapice;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Za šetnju napolju potrebne su cipele sa čvrstim lubovima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lang="sr-Latn-R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(ivicama) i savitljivim đonom.</a:t>
            </a:r>
            <a:endParaRPr lang="sr-Latn-R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79150" y="178045"/>
            <a:ext cx="10515600" cy="755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12.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01" y="3825546"/>
            <a:ext cx="3511400" cy="2064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1205666"/>
            <a:ext cx="4180764" cy="23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02" y="1514655"/>
            <a:ext cx="11482589" cy="5442319"/>
          </a:xfrm>
        </p:spPr>
        <p:txBody>
          <a:bodyPr>
            <a:noAutofit/>
          </a:bodyPr>
          <a:lstStyle/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 dete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izgovara slogove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razume reči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se svakodnevno koriste u govoru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mama, tata, dođi, ne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...);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Ako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risti celu šaku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 bi uhvatilo mali predmet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uopšte ne reaguje na odvajanje od roditelja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lako dopušta nepoznatim osobama fizički kontakt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 dete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koristi samo okretanje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bi došlo do željenog predmeta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 pri dizanjui u stojeći stav 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noge deteta stalno ispružene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 u stojećem stavu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često stoji na vrhovima prstiju </a:t>
            </a:r>
            <a:r>
              <a:rPr lang="sr-Latn-R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pokušava tako da napravi korak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sr-Latn-R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sr-Latn-R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hoda samostalno do napunjenih 15. meseci života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70450"/>
            <a:ext cx="11988799" cy="1325563"/>
          </a:xfrm>
        </p:spPr>
        <p:txBody>
          <a:bodyPr>
            <a:normAutofit/>
          </a:bodyPr>
          <a:lstStyle/>
          <a:p>
            <a:pPr algn="ctr"/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roditelje bebe u 12. m. </a:t>
            </a:r>
            <a: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Porazgovarajte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sa svojim </a:t>
            </a: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pedijatrom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ili </a:t>
            </a:r>
            <a:r>
              <a:rPr lang="sr-Latn-RS" sz="3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dečjim fizijatrom, 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ако </a:t>
            </a:r>
            <a:r>
              <a:rPr lang="sr-Latn-RS" sz="3100" dirty="0">
                <a:latin typeface="Arial" panose="020B0604020202020204" pitchFamily="34" charset="0"/>
                <a:cs typeface="Arial" panose="020B0604020202020204" pitchFamily="34" charset="0"/>
              </a:rPr>
              <a:t>dete</a:t>
            </a:r>
            <a:r>
              <a:rPr lang="sr-Cyrl-CS" sz="3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r-Latn-RS" sz="3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rgbClr val="FF0000"/>
                </a:solidFill>
              </a:rPr>
              <a:t>Literatura</a:t>
            </a:r>
            <a:r>
              <a:rPr lang="sr-Cyrl-RS" b="1" dirty="0" smtClean="0">
                <a:solidFill>
                  <a:srgbClr val="FF0000"/>
                </a:solidFill>
              </a:rPr>
              <a:t>:</a:t>
            </a:r>
            <a:endParaRPr lang="sr-Latn-R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62081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Mikov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rizičnim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razvojem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i="1" dirty="0">
                <a:latin typeface="Arial" panose="020B0604020202020204" pitchFamily="34" charset="0"/>
                <a:cs typeface="Arial" panose="020B0604020202020204" pitchFamily="34" charset="0"/>
              </a:rPr>
              <a:t>Medicina </a:t>
            </a:r>
            <a:r>
              <a:rPr lang="es-E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2018; 17 (7-9): 117-121.</a:t>
            </a:r>
          </a:p>
          <a:p>
            <a:pPr mar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Mikov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Rano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otkrivanje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razvojnih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poremećaja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U: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Zbornik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radova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Kongresa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fizijatara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međunarodnim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učešćem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25-29, 2014. Sarajevo: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Udruženje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fizijatara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2014: 53-56.</a:t>
            </a: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Oates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J, 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Karmiloff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-Smith A, Johnson M. 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brains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2012.</a:t>
            </a:r>
          </a:p>
          <a:p>
            <a:pPr marL="0" indent="0">
              <a:buNone/>
            </a:pP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Rudolph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C, Rudolph A, Lister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Rudolph’s Textbook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Pediatrics.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Appleton and Lange, Stamford, CT; 2010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difficulties in early childhood: prevention, early identification, assessment and intervention in low-and middle-income countries: a review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 </a:t>
            </a:r>
          </a:p>
          <a:p>
            <a:endParaRPr 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03" y="2062968"/>
            <a:ext cx="10515600" cy="1089666"/>
          </a:xfrm>
        </p:spPr>
        <p:txBody>
          <a:bodyPr>
            <a:normAutofit/>
          </a:bodyPr>
          <a:lstStyle/>
          <a:p>
            <a:pPr algn="ctr"/>
            <a:r>
              <a:rPr lang="sr-Latn-RS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prezentaciji su korišćene slike iz publikacija Instituta za javno zdravlje Vojvodine i iz sledećih izvora: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34" y="3152635"/>
            <a:ext cx="10515600" cy="1869742"/>
          </a:xfrm>
        </p:spPr>
        <p:txBody>
          <a:bodyPr>
            <a:normAutofit/>
          </a:bodyPr>
          <a:lstStyle/>
          <a:p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http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freedigitalphotos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http://www.freedigitalphotos.net/"/>
              </a:rPr>
              <a:t>net</a:t>
            </a:r>
            <a:endParaRPr lang="sr-Cyrl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://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www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pexels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https://www.pexels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3" tooltip="https://www.pexels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unsplash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.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https://unsplash.com/"/>
              </a:rPr>
              <a:t>com</a:t>
            </a:r>
            <a:endParaRPr lang="sr-Cyrl-RS" sz="2400" u="sng" dirty="0" smtClean="0">
              <a:latin typeface="Arial" panose="020B0604020202020204" pitchFamily="34" charset="0"/>
              <a:cs typeface="Arial" panose="020B0604020202020204" pitchFamily="34" charset="0"/>
              <a:hlinkClick r:id="rId4" tooltip="https://unsplash.com/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https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://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pixabay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.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com</a:t>
            </a:r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 tooltip="https://pixabay.com/"/>
              </a:rPr>
              <a:t>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6856" y="511040"/>
            <a:ext cx="110683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Zahvaljujemo se </a:t>
            </a:r>
            <a:r>
              <a:rPr lang="sr-Latn-R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 Aleksandri Mikov, </a:t>
            </a:r>
            <a:endParaRPr lang="sr-Cyrl-RS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redovnom profesoru Medicinskog fakulteta</a:t>
            </a:r>
          </a:p>
          <a:p>
            <a:pPr algn="ctr"/>
            <a:r>
              <a:rPr lang="sr-Latn-R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Univerziteta u Novom Sadu (Katedra za medicinsku rehabilitaciju)</a:t>
            </a:r>
          </a:p>
          <a:p>
            <a:pPr algn="ctr"/>
            <a:r>
              <a:rPr lang="sr-Latn-R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ustupljenom sadržaju ove prezentacije</a:t>
            </a:r>
            <a:r>
              <a:rPr lang="sr-Cyrl-RS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558352" y="5839348"/>
            <a:ext cx="2879678" cy="4398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sr-Latn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Znanjem do zdravih izbora</a:t>
            </a:r>
            <a:r>
              <a:rPr lang="sr-Cyrl-RS" sz="12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n-US" sz="12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27463" y="6292820"/>
            <a:ext cx="6746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58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58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58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 smtClean="0"/>
              <a:t>Programski zadatak Posebnog programa u oblasti javnog zdravlja za APV u 2020. godini: </a:t>
            </a:r>
            <a:endParaRPr lang="sr-Cyrl-RS" altLang="en-US" sz="12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200" b="1" dirty="0" smtClean="0"/>
              <a:t>Unapređenje zdravstvene pismenosti populacije - </a:t>
            </a:r>
            <a:r>
              <a:rPr lang="en-US" altLang="en-US" sz="1200" b="1" dirty="0" smtClean="0"/>
              <a:t>„</a:t>
            </a:r>
            <a:r>
              <a:rPr lang="sr-Latn-RS" altLang="en-US" sz="1200" b="1" dirty="0" smtClean="0"/>
              <a:t>Znanjem do zdravih izbora</a:t>
            </a:r>
            <a:r>
              <a:rPr lang="en-US" altLang="en-US" sz="1200" b="1" dirty="0" smtClean="0"/>
              <a:t>“ </a:t>
            </a:r>
            <a:endParaRPr lang="en-US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3" y="5370251"/>
            <a:ext cx="2049517" cy="159331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394510" y="5452886"/>
            <a:ext cx="1744717" cy="1348604"/>
            <a:chOff x="10394510" y="5452886"/>
            <a:chExt cx="1744717" cy="13486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75" r="5890" b="54885"/>
            <a:stretch/>
          </p:blipFill>
          <p:spPr>
            <a:xfrm>
              <a:off x="10499834" y="5737123"/>
              <a:ext cx="1639393" cy="10643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394510" y="5452886"/>
              <a:ext cx="1744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sz="1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Институт за јавно здравље Војводине</a:t>
              </a:r>
              <a:endPara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6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843" y="815883"/>
            <a:ext cx="9840036" cy="505265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 toku prve godine života dete prolazi kroz različite razvojne faze da bi na kraju moglo samostalno da stoji. Roditelji često postavljaju pitanja: </a:t>
            </a:r>
            <a:r>
              <a:rPr lang="sr-Latn-R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„U koji položaj treba postavljati bebu kada spava ili kada je transportujemo? Kada je najbolje postaviti bebu da sedi, stoji...?“</a:t>
            </a:r>
            <a:endParaRPr lang="sr-Latn-R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Razvoj deteta odvija se neprekidno,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veliko zavisi od sredine koja ga okružuje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 pravilnom stimulacijom možemo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značajno uticati na kasniji razvoj deteta.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1" y="4028747"/>
            <a:ext cx="4085230" cy="28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16762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</a:t>
            </a:r>
            <a:b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bebe u 1. mesecu života?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301436"/>
            <a:ext cx="8475259" cy="5438060"/>
          </a:xfrm>
        </p:spPr>
        <p:txBody>
          <a:bodyPr>
            <a:normAutofit lnSpcReduction="10000"/>
          </a:bodyPr>
          <a:lstStyle/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 jake zvučne, vidne, dodirne i bolne nadražaje obično se uplaši ili čak zaplače. 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 leđima leži u nestabilnom položaju, u trenu pokreće ruke i noge, a na kraju ovog meseca drži kratko glavu u sredini i pokušava pogledom da fiksira majku ili predmet. 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Na kraju prvog meseca života uspostavlja kontakt očima sa roditeljima.</a:t>
            </a:r>
          </a:p>
          <a:p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Dok je na stomaku novorođenče drži savijene ruke i noge, karlica je odignuta od podloge, šake su u pesnicama.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3647259"/>
            <a:ext cx="2333625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7" b="28119"/>
          <a:stretch/>
        </p:blipFill>
        <p:spPr>
          <a:xfrm>
            <a:off x="8976646" y="5661377"/>
            <a:ext cx="2133600" cy="11966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12" y="2298812"/>
            <a:ext cx="2046112" cy="1286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812912"/>
            <a:ext cx="22860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687" y="812912"/>
            <a:ext cx="642588" cy="674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6" b="20709"/>
          <a:stretch/>
        </p:blipFill>
        <p:spPr>
          <a:xfrm rot="17527879">
            <a:off x="8835448" y="1584733"/>
            <a:ext cx="837064" cy="83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" y="634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Šta možete da očekujete od bebe u 1. mesecu života?</a:t>
            </a:r>
            <a: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6374"/>
            <a:ext cx="8693624" cy="4953449"/>
          </a:xfrm>
        </p:spPr>
        <p:txBody>
          <a:bodyPr>
            <a:normAutofit lnSpcReduction="10000"/>
          </a:bodyPr>
          <a:lstStyle/>
          <a:p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ČULA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r-Latn-R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Čulo dodira</a:t>
            </a:r>
            <a:r>
              <a:rPr lang="sr-Cyrl-R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је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dobro razvijeno na rođenju. Na rođenju beba već ima istančan </a:t>
            </a:r>
            <a:r>
              <a:rPr lang="sr-Latn-R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sluh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Novorođenče prati svetlost, može da fokusira predmet na razdaljini od 20-30cm (rastojanje na kome se nalazi majka za vreme hranjenja). Po rođenju dete već ima razvijen </a:t>
            </a:r>
            <a:r>
              <a:rPr lang="sr-Latn-R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osećaj ukusa.</a:t>
            </a:r>
            <a:r>
              <a:rPr lang="sr-Latn-R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Čulo ravnoteže i sposobnost prepoznavanja svog tela i dela tela u prostoru i vremenu razvija se tokom motoričnog razvoja deteta.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SOCIJALNI RAZVOJ </a:t>
            </a:r>
            <a:r>
              <a:rPr lang="sr-Latn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 izaziva mnogo pažnje i pasivno je prima. </a:t>
            </a:r>
            <a:endParaRPr lang="sr-Latn-R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2" y="63493"/>
            <a:ext cx="2857499" cy="1904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196849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3568692"/>
            <a:ext cx="28575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1" y="5114925"/>
            <a:ext cx="28575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7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632" y="-139268"/>
            <a:ext cx="11088150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1 i 2.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070"/>
            <a:ext cx="8735033" cy="5895930"/>
          </a:xfrm>
        </p:spPr>
        <p:txBody>
          <a:bodyPr>
            <a:normAutofit lnSpcReduction="10000"/>
          </a:bodyPr>
          <a:lstStyle/>
          <a:p>
            <a:r>
              <a:rPr lang="sr-Cyrl-C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bezbedite bebi </a:t>
            </a:r>
            <a:r>
              <a:rPr lang="sr-Latn-RS" sz="300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prijatan porodični ambijent, ispunjen ljubavlju i pažnjom,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obojen veselim bojama, uz diskretnu muziku. </a:t>
            </a:r>
            <a:r>
              <a:rPr lang="sr-Latn-RS" sz="300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Pričajte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sa vašom bebom smirenim glasom u toku svakodnevne nege, </a:t>
            </a:r>
            <a:r>
              <a:rPr lang="sr-Latn-R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mazite je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pustite da kraće vreme raspovijena praćaka nogicama. U toku dojenja/hranjenja </a:t>
            </a:r>
            <a:r>
              <a:rPr lang="sr-Latn-RS" sz="3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budite smireni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 dobro raspoloženi. </a:t>
            </a:r>
          </a:p>
          <a:p>
            <a:pPr marL="0" indent="0"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Pružite detetu doživljaje različitih vrsta dodira: </a:t>
            </a:r>
            <a:r>
              <a:rPr lang="sr-Latn-RS" sz="3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držanjem, </a:t>
            </a:r>
            <a:r>
              <a:rPr lang="sr-Latn-RS" sz="3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maženjem, </a:t>
            </a:r>
            <a:r>
              <a:rPr lang="sr-Latn-RS" sz="3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zagrljajem, </a:t>
            </a:r>
            <a:r>
              <a:rPr lang="sr-Latn-RS" sz="3000" dirty="0" smtClean="0">
                <a:solidFill>
                  <a:srgbClr val="FF5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poljupcima. 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Koristite </a:t>
            </a:r>
            <a:r>
              <a:rPr lang="sr-Latn-RS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ritmičko kretanje</a:t>
            </a:r>
            <a:r>
              <a:rPr lang="sr-Latn-R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poput blagog                        ljuljanja ili laganog hodanja sa detetom,                         što deci veoma prija, a utiče na razvoj                       čula ravnoteže.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>
          <a:xfrm>
            <a:off x="8757520" y="962070"/>
            <a:ext cx="2843845" cy="1862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114925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90" y="2901695"/>
            <a:ext cx="3470107" cy="19432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020" y="5114925"/>
            <a:ext cx="23932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48" y="-221156"/>
            <a:ext cx="11456639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Saveti za stimulaciju bebe u ½. mesecu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49" y="898345"/>
            <a:ext cx="8140234" cy="5631243"/>
          </a:xfrm>
        </p:spPr>
        <p:txBody>
          <a:bodyPr>
            <a:noAutofit/>
          </a:bodyPr>
          <a:lstStyle/>
          <a:p>
            <a:pPr algn="just"/>
            <a:r>
              <a:rPr lang="sr-Cyrl-C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 beba napuni mesec dana stavljajte je na stomak KADA JE BUDNA. </a:t>
            </a:r>
            <a:r>
              <a:rPr lang="sr-Latn-R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Nežno je mazite po vratu i na taj način ćete stimulisati odizanje glave od podloge i razvijanje ravnoteže u ovom položaju.</a:t>
            </a:r>
            <a:endParaRPr lang="sr-Cyrl-C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Cyrl-C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Latn-R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ada je beba na leđima, igrajte se tako što ćete joj se obraćati sa udaljenosti od jednog metra, držeći neki crveni predmet u ruci. U prvo vreme, beba će Vas fiksirati pogledom na kratko. Vremenom će se ti intervali povećavati, a kada to uvežbate, predmet polagano pomerajte sa iste udaljenosti levo – desno, gore – dole. </a:t>
            </a:r>
            <a:endParaRPr lang="sr-Latn-R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r-Latn-R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1" y="1007527"/>
            <a:ext cx="3389558" cy="2251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91" y="3905035"/>
            <a:ext cx="3389559" cy="22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61" y="-198684"/>
            <a:ext cx="10991139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Savet za roditelje bebe od 1 od 2. meseca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48" y="923627"/>
            <a:ext cx="8767735" cy="5640949"/>
          </a:xfrm>
        </p:spPr>
        <p:txBody>
          <a:bodyPr>
            <a:noAutofit/>
          </a:bodyPr>
          <a:lstStyle/>
          <a:p>
            <a:pPr algn="just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Za transport bebe najbolja su kolica u kojima je moguće podesiti leđni deo, tako da se u ovom periodu mogu spustiti i postaviti ravno, a odojče se može voziti u ležećem položaju ili na stomaku. Na ovaj način izbegava se prevremeno postavljanje deteta u sedeći položaj i leđa odojčeta će biti pošteđena.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r-Latn-R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Pri nošenju deteta u nosiljkama, najbolje su one u kojima beba leži horizontalno. </a:t>
            </a:r>
            <a:r>
              <a:rPr lang="sr-Latn-R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Platnene nosiljke („kengur“), u kojima se beba nalazi u uspravnom položaju, nisu dobre dok beba ne počne sama da sedi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, је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r se u toku nošenja vrši pritisak na kičmu koja još nije spremna za uspravni položaj i ona se krivi.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469" y="1163399"/>
            <a:ext cx="2720050" cy="2720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09" y="4194616"/>
            <a:ext cx="1828800" cy="2495550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11027206" y="4561855"/>
            <a:ext cx="969587" cy="88053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-Shape 7"/>
          <p:cNvSpPr/>
          <p:nvPr/>
        </p:nvSpPr>
        <p:spPr>
          <a:xfrm rot="18547331">
            <a:off x="10324717" y="1005589"/>
            <a:ext cx="712284" cy="313562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0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771" y="759854"/>
            <a:ext cx="11559541" cy="4747408"/>
          </a:xfrm>
        </p:spPr>
        <p:txBody>
          <a:bodyPr>
            <a:normAutofit/>
          </a:bodyPr>
          <a:lstStyle/>
          <a:p>
            <a:pPr algn="just"/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Beba može da spava u svim položajima, ali na ravnoj podlozi, bez jastuka (do navršene 1,5-2 godine). Poželjno je nakon sv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kog obroka promeniti položaj: na leđima, na stomaku, jednom ili drugom boku uz potporu urolanog peškira</a:t>
            </a:r>
            <a:r>
              <a:rPr lang="sr-Cyrl-C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Ni jedan položaj ne treba forsirati, a beba će, kada počne da se okreće, sama izabrati omiljene položaje za spavanje. </a:t>
            </a:r>
            <a:endParaRPr lang="sr-Cyrl-C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0861" y="-94509"/>
            <a:ext cx="10991139" cy="1325563"/>
          </a:xfrm>
        </p:spPr>
        <p:txBody>
          <a:bodyPr>
            <a:normAutofit/>
          </a:bodyPr>
          <a:lstStyle/>
          <a:p>
            <a:pPr algn="ctr"/>
            <a:r>
              <a:rPr lang="sr-Latn-R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r-Latn-R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avet za roditelje bebe od 1 do 2. meseca</a:t>
            </a:r>
            <a:endParaRPr lang="sr-Latn-R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38" y="4247907"/>
            <a:ext cx="2894947" cy="1979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00" y="4267740"/>
            <a:ext cx="4174120" cy="195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/>
        </p:blipFill>
        <p:spPr>
          <a:xfrm>
            <a:off x="433239" y="4247907"/>
            <a:ext cx="2958143" cy="19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2805</TotalTime>
  <Words>2506</Words>
  <Application>Microsoft Office PowerPoint</Application>
  <PresentationFormat>Widescreen</PresentationFormat>
  <Paragraphs>189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Office Theme</vt:lpstr>
      <vt:lpstr>RAZVOJNE KARAKTERISTIKE DECE U 1. GODINI ŽIVOTA I ZNAČAJ RANE STIMULACIJE</vt:lpstr>
      <vt:lpstr>RAZVOJNE KARAKTERISTIKE DECE I ZNAČAJ RANE STIMULACIJE</vt:lpstr>
      <vt:lpstr>PowerPoint Presentation</vt:lpstr>
      <vt:lpstr> Šta možete da očekujete od  bebe u 1. mesecu života? </vt:lpstr>
      <vt:lpstr> Šta možete da očekujete od bebe u 1. mesecu života? </vt:lpstr>
      <vt:lpstr>Saveti za stimulaciju bebe u 1 i 2. mesecu</vt:lpstr>
      <vt:lpstr>Saveti za stimulaciju bebe u ½. mesecu</vt:lpstr>
      <vt:lpstr>Savet za roditelje bebe od 1 od 2. meseca</vt:lpstr>
      <vt:lpstr>Savet za roditelje bebe od 1 do 2. meseca</vt:lpstr>
      <vt:lpstr> Šta možete da očekujete od bebe u 3. mesecu života? </vt:lpstr>
      <vt:lpstr>Saveti za stimulaciju bebe u 3. mesecu</vt:lpstr>
      <vt:lpstr>PowerPoint Presentation</vt:lpstr>
      <vt:lpstr>RAZVOJNE KARAKTERISTIKE DECE I ZNAČAJ RANE STIMULACIJE</vt:lpstr>
      <vt:lpstr> Šta možete da očekujete od bebe u 6. mesecu života? </vt:lpstr>
      <vt:lpstr> Šta možete da očekujete od bebe u 6. mesecu života? </vt:lpstr>
      <vt:lpstr>Saveti za stimulaciju bebe u 6. mesecu</vt:lpstr>
      <vt:lpstr>PowerPoint Presentation</vt:lpstr>
      <vt:lpstr>Saveti za roditelje bebe u 6 m. Porazgovarajte sa svojim pedijatrom ili dečjim fizijatrom, ако dete:</vt:lpstr>
      <vt:lpstr>Šta možete da očekujete od bebe krajem 9. meseca života?</vt:lpstr>
      <vt:lpstr>Šta možete da očekujete od bebe krajem 9. meseca života?</vt:lpstr>
      <vt:lpstr>PowerPoint Presentation</vt:lpstr>
      <vt:lpstr>Saveti za roditelje bebe u 9. m. Porazgovarajte sa svojim pedijatrom ili dečjim fizijatrom, ако dete:</vt:lpstr>
      <vt:lpstr> Šta možete da očekujete od bebe u 12. mesecu života? </vt:lpstr>
      <vt:lpstr> …Šta možete da očekujete od bebe u 12. mesecu života? </vt:lpstr>
      <vt:lpstr>PowerPoint Presentation</vt:lpstr>
      <vt:lpstr>Saveti za roditelje bebe u 12. m.  Porazgovarajte sa svojim pedijatrom ili dečjim fizijatrom, ако dete:</vt:lpstr>
      <vt:lpstr>Literatura:</vt:lpstr>
      <vt:lpstr>U prezentaciji su korišćene slike iz publikacija Instituta za javno zdravlje Vojvodine i iz sledećih izvora: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Korisnik</cp:lastModifiedBy>
  <cp:revision>110</cp:revision>
  <dcterms:created xsi:type="dcterms:W3CDTF">2020-08-11T12:31:42Z</dcterms:created>
  <dcterms:modified xsi:type="dcterms:W3CDTF">2020-12-07T20:32:50Z</dcterms:modified>
</cp:coreProperties>
</file>